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sldIdLst>
    <p:sldId id="256" r:id="rId2"/>
    <p:sldId id="316" r:id="rId3"/>
    <p:sldId id="257" r:id="rId4"/>
    <p:sldId id="318" r:id="rId5"/>
    <p:sldId id="274" r:id="rId6"/>
    <p:sldId id="320" r:id="rId7"/>
    <p:sldId id="279" r:id="rId8"/>
    <p:sldId id="289" r:id="rId9"/>
    <p:sldId id="260" r:id="rId10"/>
    <p:sldId id="319" r:id="rId11"/>
    <p:sldId id="321" r:id="rId12"/>
    <p:sldId id="299" r:id="rId13"/>
    <p:sldId id="322" r:id="rId14"/>
    <p:sldId id="287" r:id="rId15"/>
    <p:sldId id="324" r:id="rId16"/>
    <p:sldId id="325" r:id="rId17"/>
    <p:sldId id="326" r:id="rId18"/>
    <p:sldId id="327" r:id="rId19"/>
    <p:sldId id="328" r:id="rId20"/>
    <p:sldId id="323" r:id="rId21"/>
    <p:sldId id="288" r:id="rId22"/>
    <p:sldId id="331" r:id="rId23"/>
    <p:sldId id="329" r:id="rId24"/>
    <p:sldId id="330" r:id="rId25"/>
    <p:sldId id="303" r:id="rId26"/>
    <p:sldId id="306" r:id="rId27"/>
    <p:sldId id="304" r:id="rId28"/>
    <p:sldId id="305" r:id="rId29"/>
    <p:sldId id="307" r:id="rId30"/>
    <p:sldId id="308" r:id="rId31"/>
    <p:sldId id="309" r:id="rId32"/>
    <p:sldId id="302" r:id="rId33"/>
    <p:sldId id="332" r:id="rId34"/>
    <p:sldId id="301" r:id="rId35"/>
    <p:sldId id="285" r:id="rId36"/>
    <p:sldId id="284" r:id="rId37"/>
    <p:sldId id="312" r:id="rId38"/>
    <p:sldId id="333" r:id="rId39"/>
    <p:sldId id="313" r:id="rId40"/>
    <p:sldId id="315" r:id="rId41"/>
    <p:sldId id="314" r:id="rId42"/>
    <p:sldId id="283" r:id="rId43"/>
    <p:sldId id="278" r:id="rId44"/>
    <p:sldId id="310" r:id="rId45"/>
    <p:sldId id="311" r:id="rId46"/>
    <p:sldId id="262" r:id="rId47"/>
    <p:sldId id="334" r:id="rId48"/>
    <p:sldId id="292" r:id="rId49"/>
    <p:sldId id="336" r:id="rId50"/>
    <p:sldId id="291" r:id="rId51"/>
    <p:sldId id="335" r:id="rId52"/>
    <p:sldId id="293" r:id="rId53"/>
    <p:sldId id="294" r:id="rId54"/>
    <p:sldId id="296" r:id="rId55"/>
    <p:sldId id="295" r:id="rId56"/>
    <p:sldId id="297" r:id="rId57"/>
    <p:sldId id="29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DD6"/>
    <a:srgbClr val="76D6FF"/>
    <a:srgbClr val="FFD579"/>
    <a:srgbClr val="FFFC00"/>
    <a:srgbClr val="AB7942"/>
    <a:srgbClr val="9411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50"/>
    <p:restoredTop sz="94684"/>
  </p:normalViewPr>
  <p:slideViewPr>
    <p:cSldViewPr snapToGrid="0">
      <p:cViewPr>
        <p:scale>
          <a:sx n="120" d="100"/>
          <a:sy n="120" d="100"/>
        </p:scale>
        <p:origin x="6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55470-08C9-460F-F511-23E80657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F26D6-1E1B-F465-4589-828230BDB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6B58A-5FD5-39D4-3866-06ADD6970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8AF3-281E-A95F-FB03-B4D30E338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13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3175-E0C3-7AAE-0823-AE19CAF3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B69-D691-93B8-9E42-E7BA72195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5CF86-0FB0-ADC9-9B4A-D6D806701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C057-1EC5-C349-4DDD-7C6436F90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7C92-9A48-3428-CFF1-3A90BD4C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7FEA4-98F7-5C54-3736-4E162950E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4B698-084F-2E1C-DC09-9038D27E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282B1-FD97-206A-CD78-630706C9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5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C361F-16EF-5F16-5BA0-2908129B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072F0-C92B-DAA3-40A5-C88EE594A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C66DB-1230-6FC9-4A00-36DFBB09D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18C3D-E200-8555-A87B-0CB651E6D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1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149E8-8635-9C17-19DD-B3249482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127FB-DCA5-76EE-0BE4-0BF958E35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71A32-E8E7-C0A0-253A-D307043C5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1A8A-2AD5-05FC-9CD8-6887F7237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43DDD-426D-E5CB-F48B-D9BBF5B5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70D3C-0FCD-EC79-BA54-28F60BD00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27450-D947-E4F9-032E-24B24973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C8D39-EE73-D0E7-A0CC-86378E35D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6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70EA5-8009-BF0F-B719-55388074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D5488-2887-A7D8-409C-6B2FDE867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DC0D7-A6F8-6336-BF8F-0E65EFAD8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2399A-88B6-9CAC-AFC0-35F1AD3C4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0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</a:t>
            </a:r>
            <a:r>
              <a:rPr lang="en-US" sz="8000" b="1" i="1" dirty="0" err="1"/>
              <a:t>nice</a:t>
            </a:r>
            <a:r>
              <a:rPr lang="en-US" sz="8000" b="1" i="1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Your free, open-source electrical system CAD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C93C-9E4A-33E0-E789-696D2982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E7C8-9348-4521-C6A5-09F687A1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4" y="220663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… regard unlimited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F460-96DC-A308-D2F1-D36F9A5DA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428658"/>
            <a:ext cx="11312434" cy="5208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Given a system definition, the following can be produced automatically, predictably, effortlessly:</a:t>
            </a:r>
          </a:p>
          <a:p>
            <a:r>
              <a:rPr lang="en-US" sz="2400" dirty="0"/>
              <a:t>Bill of materials of your entire system </a:t>
            </a:r>
          </a:p>
          <a:p>
            <a:pPr lvl="1"/>
            <a:r>
              <a:rPr lang="en-US" sz="2000" dirty="0"/>
              <a:t>(devices, harnesses, parts, cable lengths, bits of heat shrink, volume of solder, you name it)</a:t>
            </a:r>
          </a:p>
          <a:p>
            <a:pPr lvl="1"/>
            <a:r>
              <a:rPr lang="en-US" sz="2000" dirty="0"/>
              <a:t>Versions, release dependencies, part number per reference designator,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400" dirty="0"/>
              <a:t>Every harness build drawing, formboard, </a:t>
            </a:r>
            <a:r>
              <a:rPr lang="en-US" sz="2400" dirty="0" err="1"/>
              <a:t>wirelist</a:t>
            </a:r>
            <a:r>
              <a:rPr lang="en-US" sz="2400" dirty="0"/>
              <a:t> in PDF and CSV formats, all at once</a:t>
            </a:r>
          </a:p>
          <a:p>
            <a:pPr lvl="1"/>
            <a:r>
              <a:rPr lang="en-US" sz="2000" dirty="0"/>
              <a:t>Even stylistic choices can be automated into your system render</a:t>
            </a:r>
          </a:p>
          <a:p>
            <a:r>
              <a:rPr lang="en-US" sz="2400" dirty="0"/>
              <a:t>Electrical behavior</a:t>
            </a:r>
          </a:p>
          <a:p>
            <a:pPr lvl="1"/>
            <a:r>
              <a:rPr lang="en-US" sz="2000" dirty="0"/>
              <a:t>Steady-state and even transient system responses can be simulated with just simple device and harness lump-element definitions</a:t>
            </a:r>
            <a:endParaRPr lang="en-US" dirty="0"/>
          </a:p>
          <a:p>
            <a:r>
              <a:rPr lang="en-US" sz="2400" dirty="0"/>
              <a:t>Write your own!</a:t>
            </a:r>
          </a:p>
          <a:p>
            <a:pPr lvl="1"/>
            <a:r>
              <a:rPr lang="en-US" sz="2000" dirty="0" err="1"/>
              <a:t>Harnice</a:t>
            </a:r>
            <a:r>
              <a:rPr lang="en-US" sz="2000" dirty="0"/>
              <a:t> makes it easy to write simple Python scripts that can tell you anything about your system.</a:t>
            </a:r>
          </a:p>
        </p:txBody>
      </p:sp>
    </p:spTree>
    <p:extLst>
      <p:ext uri="{BB962C8B-B14F-4D97-AF65-F5344CB8AC3E}">
        <p14:creationId xmlns:p14="http://schemas.microsoft.com/office/powerpoint/2010/main" val="6111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493F5-B7EA-64B5-AD18-7405215B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947EC3F-0885-09C2-8B39-0983D385F93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202717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Harnice</a:t>
            </a:r>
            <a:r>
              <a:rPr lang="en-US" dirty="0"/>
              <a:t> workflow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-1" y="1104760"/>
            <a:ext cx="12102233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sz="16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1600" dirty="0">
                <a:highlight>
                  <a:srgbClr val="C0C0C0"/>
                </a:highlight>
                <a:latin typeface="Andale Mono" panose="020B0509000000000004" pitchFamily="49" charset="0"/>
              </a:rPr>
              <a:t> –r</a:t>
            </a:r>
            <a:r>
              <a:rPr lang="en-US" b="1" dirty="0"/>
              <a:t> </a:t>
            </a:r>
            <a:r>
              <a:rPr lang="en-US" dirty="0"/>
              <a:t>from the command line or GUI button press), a process is executed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process, existing information is queried, processed, and every output is regenerated.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0AAD-1CA7-DD39-7057-236C0085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2593-6E3B-3CEC-0839-ECF9B2FE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High-level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F53EA-6212-39CF-9669-17892B70B0BC}"/>
              </a:ext>
            </a:extLst>
          </p:cNvPr>
          <p:cNvSpPr/>
          <p:nvPr/>
        </p:nvSpPr>
        <p:spPr>
          <a:xfrm>
            <a:off x="318369" y="2517004"/>
            <a:ext cx="1597331" cy="7297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r>
              <a:rPr lang="en-US" dirty="0"/>
              <a:t> or Altium block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1A4D2-EFEE-3EC0-6048-953691461764}"/>
              </a:ext>
            </a:extLst>
          </p:cNvPr>
          <p:cNvSpPr/>
          <p:nvPr/>
        </p:nvSpPr>
        <p:spPr>
          <a:xfrm>
            <a:off x="833980" y="3927129"/>
            <a:ext cx="1485900" cy="7297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BFD8B-0599-34F0-090B-2A0B5FA40340}"/>
              </a:ext>
            </a:extLst>
          </p:cNvPr>
          <p:cNvSpPr/>
          <p:nvPr/>
        </p:nvSpPr>
        <p:spPr>
          <a:xfrm>
            <a:off x="2684405" y="2546727"/>
            <a:ext cx="2075335" cy="7297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Device, channel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736FB-42AC-0082-77CD-9636A6412819}"/>
              </a:ext>
            </a:extLst>
          </p:cNvPr>
          <p:cNvSpPr/>
          <p:nvPr/>
        </p:nvSpPr>
        <p:spPr>
          <a:xfrm>
            <a:off x="3011062" y="3803887"/>
            <a:ext cx="2075335" cy="99048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map, disconnect map, circuits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31547-2CAB-EF69-D0CF-83CCE86938B2}"/>
              </a:ext>
            </a:extLst>
          </p:cNvPr>
          <p:cNvSpPr/>
          <p:nvPr/>
        </p:nvSpPr>
        <p:spPr>
          <a:xfrm>
            <a:off x="6878619" y="5760719"/>
            <a:ext cx="1485900" cy="79408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0100A-FF83-73D1-5090-F486B181181B}"/>
              </a:ext>
            </a:extLst>
          </p:cNvPr>
          <p:cNvSpPr/>
          <p:nvPr/>
        </p:nvSpPr>
        <p:spPr>
          <a:xfrm>
            <a:off x="9468884" y="5760719"/>
            <a:ext cx="1485900" cy="79408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F3F85-8554-EAEB-C155-B081DF953A9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17035" y="3246753"/>
            <a:ext cx="459895" cy="680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EE648-2768-71AC-EC04-06F636782282}"/>
              </a:ext>
            </a:extLst>
          </p:cNvPr>
          <p:cNvSpPr/>
          <p:nvPr/>
        </p:nvSpPr>
        <p:spPr>
          <a:xfrm>
            <a:off x="4649769" y="5760719"/>
            <a:ext cx="1485900" cy="79408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rules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263C21-6068-EAC1-4AC3-DF516453F8C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319880" y="4292004"/>
            <a:ext cx="691182" cy="7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4D7C91-EDA6-8287-0310-321FE1AECAE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722073" y="3276476"/>
            <a:ext cx="326657" cy="527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2F8E94F-58B7-C12C-004D-2DFA3383263E}"/>
              </a:ext>
            </a:extLst>
          </p:cNvPr>
          <p:cNvSpPr/>
          <p:nvPr/>
        </p:nvSpPr>
        <p:spPr>
          <a:xfrm>
            <a:off x="5482862" y="2517004"/>
            <a:ext cx="1485900" cy="79408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</a:t>
            </a:r>
            <a:r>
              <a:rPr lang="en-US"/>
              <a:t>build rules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51CF0-9072-9C3C-F3AE-133B528BB73C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 flipV="1">
            <a:off x="5086397" y="4299130"/>
            <a:ext cx="69104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518BEA0-460E-CF90-F47A-B47FC32F077E}"/>
              </a:ext>
            </a:extLst>
          </p:cNvPr>
          <p:cNvSpPr/>
          <p:nvPr/>
        </p:nvSpPr>
        <p:spPr>
          <a:xfrm>
            <a:off x="5777445" y="3902088"/>
            <a:ext cx="1485900" cy="79408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4EF328B-64C2-F5C4-0AE3-5A04EE0B0755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6225812" y="3311088"/>
            <a:ext cx="294583" cy="59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49F3D6-7D4E-96E9-DFDF-59AF83B325EB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6520395" y="4696172"/>
            <a:ext cx="1101174" cy="1064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094C7F-F27C-0930-F6EC-73D2DC931A69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6135669" y="6157761"/>
            <a:ext cx="7429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F1DE9B-204F-F143-8810-5A74E5CEB53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364519" y="6157761"/>
            <a:ext cx="11043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880647-5A37-4067-EFCD-29E9A6B336A0}"/>
              </a:ext>
            </a:extLst>
          </p:cNvPr>
          <p:cNvCxnSpPr>
            <a:cxnSpLocks/>
            <a:stCxn id="103" idx="3"/>
            <a:endCxn id="99" idx="1"/>
          </p:cNvCxnSpPr>
          <p:nvPr/>
        </p:nvCxnSpPr>
        <p:spPr>
          <a:xfrm flipV="1">
            <a:off x="10104101" y="2911601"/>
            <a:ext cx="489769" cy="1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51AC565-37B8-294E-C09F-868D1F3298C9}"/>
              </a:ext>
            </a:extLst>
          </p:cNvPr>
          <p:cNvSpPr/>
          <p:nvPr/>
        </p:nvSpPr>
        <p:spPr>
          <a:xfrm>
            <a:off x="10593870" y="2514559"/>
            <a:ext cx="1485900" cy="79408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simulation processor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9FF550-E655-801A-EDB9-3F25E1DED637}"/>
              </a:ext>
            </a:extLst>
          </p:cNvPr>
          <p:cNvSpPr/>
          <p:nvPr/>
        </p:nvSpPr>
        <p:spPr>
          <a:xfrm>
            <a:off x="7691884" y="2448103"/>
            <a:ext cx="2412217" cy="9295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harness manifest, post harness instances list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FB9F0E0-61F1-E76A-B0F1-730DAD7D7B9F}"/>
              </a:ext>
            </a:extLst>
          </p:cNvPr>
          <p:cNvCxnSpPr>
            <a:cxnSpLocks/>
            <a:stCxn id="12" idx="0"/>
            <a:endCxn id="103" idx="2"/>
          </p:cNvCxnSpPr>
          <p:nvPr/>
        </p:nvCxnSpPr>
        <p:spPr>
          <a:xfrm flipV="1">
            <a:off x="7621569" y="3377668"/>
            <a:ext cx="1276424" cy="238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F1D567-35E8-548F-AD4E-5D669DEBB448}"/>
              </a:ext>
            </a:extLst>
          </p:cNvPr>
          <p:cNvSpPr/>
          <p:nvPr/>
        </p:nvSpPr>
        <p:spPr>
          <a:xfrm>
            <a:off x="91030" y="1106879"/>
            <a:ext cx="1485900" cy="72974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9E87692-940C-19A1-6EEA-E7750C8BF2F4}"/>
              </a:ext>
            </a:extLst>
          </p:cNvPr>
          <p:cNvCxnSpPr>
            <a:cxnSpLocks/>
            <a:stCxn id="115" idx="2"/>
            <a:endCxn id="5" idx="0"/>
          </p:cNvCxnSpPr>
          <p:nvPr/>
        </p:nvCxnSpPr>
        <p:spPr>
          <a:xfrm>
            <a:off x="833980" y="1836628"/>
            <a:ext cx="283055" cy="680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CD2CD80-2218-DA41-F750-1F88867931A3}"/>
              </a:ext>
            </a:extLst>
          </p:cNvPr>
          <p:cNvCxnSpPr>
            <a:cxnSpLocks/>
            <a:stCxn id="115" idx="2"/>
            <a:endCxn id="7" idx="0"/>
          </p:cNvCxnSpPr>
          <p:nvPr/>
        </p:nvCxnSpPr>
        <p:spPr>
          <a:xfrm>
            <a:off x="833980" y="1836628"/>
            <a:ext cx="2888093" cy="710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5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1160682"/>
            <a:ext cx="11399711" cy="5370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is a python package that processes netlists and turns them into outputs.</a:t>
            </a:r>
          </a:p>
          <a:p>
            <a:r>
              <a:rPr lang="en-US" sz="2400" dirty="0"/>
              <a:t>Specify your system definition using </a:t>
            </a:r>
            <a:r>
              <a:rPr lang="en-US" sz="2400" dirty="0" err="1"/>
              <a:t>Kicad</a:t>
            </a:r>
            <a:r>
              <a:rPr lang="en-US" sz="2400" dirty="0"/>
              <a:t> or Altium to make a block diagram</a:t>
            </a:r>
          </a:p>
          <a:p>
            <a:pPr lvl="1"/>
            <a:r>
              <a:rPr lang="en-US" sz="2000" dirty="0"/>
              <a:t>Components represent devices</a:t>
            </a:r>
          </a:p>
          <a:p>
            <a:pPr lvl="1"/>
            <a:r>
              <a:rPr lang="en-US" sz="2000" dirty="0"/>
              <a:t>Nets represent harnesses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runs a bunch of code on your netlist to determine harness requirements</a:t>
            </a:r>
          </a:p>
          <a:p>
            <a:pPr lvl="1"/>
            <a:r>
              <a:rPr lang="en-US" sz="2000" dirty="0"/>
              <a:t>Builds a channel map</a:t>
            </a:r>
          </a:p>
          <a:p>
            <a:pPr lvl="1"/>
            <a:r>
              <a:rPr lang="en-US" sz="2000" dirty="0"/>
              <a:t>Builds a System Instances List (list of every part and every connection for every harness)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harness editor can look for a harness inside a system</a:t>
            </a:r>
          </a:p>
          <a:p>
            <a:pPr lvl="1"/>
            <a:r>
              <a:rPr lang="en-US" sz="2000" dirty="0"/>
              <a:t>Adds parts based on standard build rules</a:t>
            </a:r>
          </a:p>
          <a:p>
            <a:pPr lvl="1"/>
            <a:r>
              <a:rPr lang="en-US" sz="2000" dirty="0"/>
              <a:t>Exports build drawings and other artifacts instantaneously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91591-3829-D5EF-C2A1-4F895256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FC4-680B-53B9-6D12-774676DB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Devices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AEBB-E480-84B8-5328-D35AF45D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3948055"/>
            <a:ext cx="7115863" cy="2583373"/>
          </a:xfrm>
        </p:spPr>
        <p:txBody>
          <a:bodyPr>
            <a:normAutofit/>
          </a:bodyPr>
          <a:lstStyle/>
          <a:p>
            <a:r>
              <a:rPr lang="en-US" sz="2000" dirty="0"/>
              <a:t>Primary data structure of a device is a TSV called “</a:t>
            </a:r>
            <a:r>
              <a:rPr lang="en-US" sz="2000" dirty="0" err="1"/>
              <a:t>signals_list</a:t>
            </a:r>
            <a:r>
              <a:rPr lang="en-US" sz="2000" dirty="0"/>
              <a:t>”.</a:t>
            </a:r>
          </a:p>
          <a:p>
            <a:r>
              <a:rPr lang="en-US" sz="2000" dirty="0"/>
              <a:t>Generated from a python script that you define</a:t>
            </a:r>
          </a:p>
          <a:p>
            <a:r>
              <a:rPr lang="en-US" sz="2000" dirty="0"/>
              <a:t>Produces a </a:t>
            </a:r>
            <a:r>
              <a:rPr lang="en-US" sz="2000" dirty="0" err="1"/>
              <a:t>KiCad</a:t>
            </a:r>
            <a:r>
              <a:rPr lang="en-US" sz="2000" dirty="0"/>
              <a:t> symbol that you can import into your project for a block diagram.</a:t>
            </a:r>
          </a:p>
          <a:p>
            <a:r>
              <a:rPr lang="en-US" sz="1400" i="1" dirty="0"/>
              <a:t>Future work: will contain a .</a:t>
            </a:r>
            <a:r>
              <a:rPr lang="en-US" sz="1400" i="1" dirty="0" err="1"/>
              <a:t>kicad_esch</a:t>
            </a:r>
            <a:r>
              <a:rPr lang="en-US" sz="1400" i="1" dirty="0"/>
              <a:t> file that will allow you to define device electrical behavior.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465EA-276C-9061-35FE-03E92ECD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386" y="326572"/>
            <a:ext cx="3788996" cy="61377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EC99F-9427-17B5-23A6-6BD7E265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" y="1208891"/>
            <a:ext cx="6797413" cy="2319617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93598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E4A44-D133-07F7-E610-5A1C8E91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6EA2-1A54-37B9-76B7-69AACDAA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Block Diagram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BC3036-B741-C444-6F58-1DE2346D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234" y="1212112"/>
            <a:ext cx="4024833" cy="4367584"/>
          </a:xfrm>
        </p:spPr>
        <p:txBody>
          <a:bodyPr>
            <a:normAutofit/>
          </a:bodyPr>
          <a:lstStyle/>
          <a:p>
            <a:r>
              <a:rPr lang="en-US" sz="2000" dirty="0"/>
              <a:t>Device symbols can be added to your </a:t>
            </a:r>
            <a:r>
              <a:rPr lang="en-US" sz="2000" dirty="0" err="1"/>
              <a:t>KiCad</a:t>
            </a:r>
            <a:r>
              <a:rPr lang="en-US" sz="2000" dirty="0"/>
              <a:t> schematic.</a:t>
            </a:r>
            <a:endParaRPr lang="en-US" sz="2000" i="1" dirty="0"/>
          </a:p>
          <a:p>
            <a:endParaRPr lang="en-US" sz="2000" i="1" dirty="0"/>
          </a:p>
          <a:p>
            <a:r>
              <a:rPr lang="en-US" sz="2000" dirty="0" err="1"/>
              <a:t>KiCad</a:t>
            </a:r>
            <a:r>
              <a:rPr lang="en-US" sz="2000" dirty="0"/>
              <a:t> wires can be drawn that represent entire harnesses.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is agnostic to the individual conductors, channels, or signals of a harness, just that there are certain connectors that are connected to each other.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34A83-513E-D347-0E42-053A934B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5" y="1857550"/>
            <a:ext cx="6985180" cy="314289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28347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404D-CE30-2B68-A339-0E4F9FEE2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A9A2-42EE-6C66-D53B-AE29BF93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Rendering your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D2DDC-AE4C-AF7A-7B31-CD09C0BE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3" y="1215614"/>
            <a:ext cx="7772400" cy="53754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68E1DD-CD4E-DE91-C4C7-24A3C2972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61073"/>
            <a:ext cx="3641978" cy="335638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the </a:t>
            </a:r>
            <a:r>
              <a:rPr lang="en-US" sz="2000" dirty="0" err="1"/>
              <a:t>KiCad</a:t>
            </a:r>
            <a:r>
              <a:rPr lang="en-US" sz="2000" dirty="0"/>
              <a:t> netlist is exported, channels are mapped, and a system instances list is generated. </a:t>
            </a:r>
          </a:p>
          <a:p>
            <a:endParaRPr lang="en-US" sz="2000" dirty="0"/>
          </a:p>
          <a:p>
            <a:r>
              <a:rPr lang="en-US" sz="2000" dirty="0"/>
              <a:t>Each system has its own feature tree, and it acts as the primary collector for your design rules.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212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8CE5-2D5F-9949-8F2C-5117256BF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E10C-7897-B307-2CB6-5962DB7A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System Instances List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3D217-1BDB-375A-DA63-85851B1F0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92595"/>
            <a:ext cx="3641978" cy="4369982"/>
          </a:xfrm>
        </p:spPr>
        <p:txBody>
          <a:bodyPr>
            <a:normAutofit/>
          </a:bodyPr>
          <a:lstStyle/>
          <a:p>
            <a:r>
              <a:rPr lang="en-US" sz="2000" dirty="0"/>
              <a:t>An instances list is the complete source of truth for a system. </a:t>
            </a:r>
          </a:p>
          <a:p>
            <a:endParaRPr lang="en-US" sz="2000" dirty="0"/>
          </a:p>
          <a:p>
            <a:r>
              <a:rPr lang="en-US" sz="2000" dirty="0"/>
              <a:t>It’s a TSV database that records every possible item and its attributes that may belong to your system.</a:t>
            </a:r>
          </a:p>
          <a:p>
            <a:endParaRPr lang="en-US" sz="2000" dirty="0"/>
          </a:p>
          <a:p>
            <a:r>
              <a:rPr lang="en-US" sz="2000" dirty="0"/>
              <a:t>This file is where every downstream output pulls data from.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2B38E-B738-E6EE-630B-6CB01BD3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2" y="1618937"/>
            <a:ext cx="7772400" cy="3840658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7879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B0A2B-5275-D3AC-6988-F29AF896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3FA-B4C0-5B2E-DADD-F236CBA2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Harness Feature Tree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383028-E1FB-8A90-D7AE-530886F128D9}"/>
              </a:ext>
            </a:extLst>
          </p:cNvPr>
          <p:cNvSpPr txBox="1">
            <a:spLocks/>
          </p:cNvSpPr>
          <p:nvPr/>
        </p:nvSpPr>
        <p:spPr>
          <a:xfrm>
            <a:off x="8007442" y="930571"/>
            <a:ext cx="3954186" cy="567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a System Instances List is queried, and every instance that’s related to the associated </a:t>
            </a:r>
            <a:r>
              <a:rPr lang="en-US" sz="2000" dirty="0" err="1"/>
              <a:t>KiCad</a:t>
            </a:r>
            <a:r>
              <a:rPr lang="en-US" sz="2000" dirty="0"/>
              <a:t> net is brought in. </a:t>
            </a:r>
          </a:p>
          <a:p>
            <a:endParaRPr lang="en-US" sz="2000" dirty="0"/>
          </a:p>
          <a:p>
            <a:r>
              <a:rPr lang="en-US" sz="2000" dirty="0"/>
              <a:t>Similar to systems, each harness has its own feature tree, and it acts as the primary collector for your design rules.</a:t>
            </a:r>
          </a:p>
          <a:p>
            <a:endParaRPr lang="en-US" sz="2000" dirty="0"/>
          </a:p>
          <a:p>
            <a:r>
              <a:rPr lang="en-US" sz="2000" dirty="0"/>
              <a:t>It is also in charge of producing outputs, like build drawings, formboard drawings, or </a:t>
            </a:r>
            <a:r>
              <a:rPr lang="en-US" sz="2000" dirty="0" err="1"/>
              <a:t>wirelists</a:t>
            </a:r>
            <a:r>
              <a:rPr lang="en-US" sz="2000" dirty="0"/>
              <a:t>. More on those later.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F8D8B-4D2C-9269-5FC4-2A1B0BF0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2" y="1020725"/>
            <a:ext cx="7240772" cy="5588115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2862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D1AD-44F1-C2E7-5BD0-4A46006B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2505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6ACBF6-0A8E-CBF8-C807-BBBC84E07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54EB22-C8FE-4E91-B81A-329DC321A49B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DEFINITION OF TERMS</a:t>
            </a:r>
          </a:p>
        </p:txBody>
      </p:sp>
    </p:spTree>
    <p:extLst>
      <p:ext uri="{BB962C8B-B14F-4D97-AF65-F5344CB8AC3E}">
        <p14:creationId xmlns:p14="http://schemas.microsoft.com/office/powerpoint/2010/main" val="102360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6" y="153192"/>
            <a:ext cx="10515600" cy="1325563"/>
          </a:xfrm>
        </p:spPr>
        <p:txBody>
          <a:bodyPr/>
          <a:lstStyle/>
          <a:p>
            <a:r>
              <a:rPr lang="en-US" dirty="0" err="1"/>
              <a:t>Harnice’s</a:t>
            </a:r>
            <a:r>
              <a:rPr lang="en-US" dirty="0"/>
              <a:t> strict requirement on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8" y="1478754"/>
            <a:ext cx="11430000" cy="5017739"/>
          </a:xfrm>
        </p:spPr>
        <p:txBody>
          <a:bodyPr>
            <a:normAutofit/>
          </a:bodyPr>
          <a:lstStyle/>
          <a:p>
            <a:r>
              <a:rPr lang="en-US" dirty="0"/>
              <a:t>Major departure from existing </a:t>
            </a:r>
            <a:r>
              <a:rPr lang="en-US" dirty="0" err="1"/>
              <a:t>eCAD</a:t>
            </a:r>
            <a:r>
              <a:rPr lang="en-US" dirty="0"/>
              <a:t> packages:</a:t>
            </a:r>
          </a:p>
          <a:p>
            <a:pPr lvl="1"/>
            <a:r>
              <a:rPr lang="en-US" b="1" dirty="0"/>
              <a:t>YOU CAN PUT ANYTHING* ANYWHERE.</a:t>
            </a:r>
          </a:p>
          <a:p>
            <a:endParaRPr lang="en-US" dirty="0"/>
          </a:p>
          <a:p>
            <a:r>
              <a:rPr lang="en-US" dirty="0"/>
              <a:t>As long as a thing can be defined as an “instance”, it can end up in your electrical system. </a:t>
            </a:r>
            <a:r>
              <a:rPr lang="en-US" dirty="0" err="1"/>
              <a:t>Harnice</a:t>
            </a:r>
            <a:r>
              <a:rPr lang="en-US" dirty="0"/>
              <a:t> doesn’t care if you need string, nails, plumbing fittings, raccoons, cables, or connectors.</a:t>
            </a:r>
          </a:p>
          <a:p>
            <a:endParaRPr lang="en-US" dirty="0"/>
          </a:p>
          <a:p>
            <a:r>
              <a:rPr lang="en-US" dirty="0"/>
              <a:t>You write your own instance definitions, your own </a:t>
            </a:r>
            <a:r>
              <a:rPr lang="en-US" dirty="0" err="1"/>
              <a:t>item_types</a:t>
            </a:r>
            <a:r>
              <a:rPr lang="en-US" dirty="0"/>
              <a:t>, your own vocabulary, your own relationships.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i="1" dirty="0"/>
              <a:t>*The following slides define the </a:t>
            </a:r>
            <a:r>
              <a:rPr lang="en-US" sz="2000" b="1" i="1" dirty="0">
                <a:solidFill>
                  <a:srgbClr val="C00000"/>
                </a:solidFill>
              </a:rPr>
              <a:t>exceptions</a:t>
            </a:r>
            <a:r>
              <a:rPr lang="en-US" sz="2000" b="1" i="1" dirty="0"/>
              <a:t> to the above. We couldn’t get away with everything.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9575-AE71-ECF4-FDB0-BA9FBC61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E945-6EB3-87BC-79C3-72A2153F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General Terminology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983FD0-1F69-9EC6-553E-ADADACBB030E}"/>
              </a:ext>
            </a:extLst>
          </p:cNvPr>
          <p:cNvGraphicFramePr>
            <a:graphicFrameLocks noGrp="1"/>
          </p:cNvGraphicFramePr>
          <p:nvPr/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7F7C69F-F20D-FDD3-5485-E0FC35BDA654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NEEDS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E5FB8-33B7-57A8-6A76-183019E2915A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6A8FAC-98FF-1739-BA55-5968C57472F3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content</a:t>
            </a:r>
          </a:p>
        </p:txBody>
      </p:sp>
    </p:spTree>
    <p:extLst>
      <p:ext uri="{BB962C8B-B14F-4D97-AF65-F5344CB8AC3E}">
        <p14:creationId xmlns:p14="http://schemas.microsoft.com/office/powerpoint/2010/main" val="378524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89E3-1CE9-4798-408A-BB211A99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Products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4559C7-A025-3B25-9B92-33F18CF01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55121"/>
              </p:ext>
            </p:extLst>
          </p:nvPr>
        </p:nvGraphicFramePr>
        <p:xfrm>
          <a:off x="147085" y="2321660"/>
          <a:ext cx="11897829" cy="27926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32198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flagnote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tblock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Something you can purchase by the spool or lot, contains conductor(s) that can be assigned to circuits inside a harness. Usually shows up in a bill of materials.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Uniquely identifiable set of signals that allow electrical intent to be documented and later referenced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Item you can buy that has signals, connectors, channels. Exhibits electrical behavior. The fundamental “block” element in a block diagram.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Set of two electrical connectors that has a predefined pinout, connector selection, and set of channels that can host circuits.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bubble shape on a drawing that usually points to something via a leader arrow.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set of circuits that satisfies a channel map. Also contains instructions about how to be built from a set of selected parts.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Something you can purchase per each or per unit. May have a 1:1 drawing that can be located on a formboard drawing. usually shows up in a bill of materials.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collection of devices and harnesses that satisfies a set of functionality requirements for some external purpose.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page SVG, usually with your name or company logo, that makes your drawings look professional.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E449CEA-087E-3D7A-DA73-D4F2318F184B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things you can “render” by calling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-r</a:t>
            </a:r>
            <a:r>
              <a:rPr lang="en-US" sz="2400" dirty="0"/>
              <a:t> or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--render </a:t>
            </a:r>
            <a:r>
              <a:rPr lang="en-US" sz="2400" dirty="0"/>
              <a:t>from within a </a:t>
            </a:r>
            <a:r>
              <a:rPr lang="en-US" sz="2400" dirty="0" err="1"/>
              <a:t>partnumber</a:t>
            </a:r>
            <a:r>
              <a:rPr lang="en-US" sz="2400" dirty="0"/>
              <a:t>/revision directory, but when done so, fundamentally different things happen.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32E1-CCCA-BFB5-C3B0-FC14A20824F9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</p:spTree>
    <p:extLst>
      <p:ext uri="{BB962C8B-B14F-4D97-AF65-F5344CB8AC3E}">
        <p14:creationId xmlns:p14="http://schemas.microsoft.com/office/powerpoint/2010/main" val="2004442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648C-42C1-80DC-35C8-1C51EE90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1B98-BAE2-EB83-357C-EFD65BDA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Lists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9D9D54-E545-B62B-BFCF-09CBF8DEE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46278"/>
              </p:ext>
            </p:extLst>
          </p:nvPr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2894B95-2604-CC2C-5343-29B16050DAC0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commonly used data structures in </a:t>
            </a:r>
            <a:r>
              <a:rPr lang="en-US" sz="2400" dirty="0" err="1"/>
              <a:t>Harnice</a:t>
            </a:r>
            <a:r>
              <a:rPr lang="en-US" sz="2400" dirty="0"/>
              <a:t>. They’re almost all TSV’s (tab-separated values). Functions related to these lists can be called by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list_name.command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2BE42-4140-BA2D-E1B9-7AAF082F4C16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</p:spTree>
    <p:extLst>
      <p:ext uri="{BB962C8B-B14F-4D97-AF65-F5344CB8AC3E}">
        <p14:creationId xmlns:p14="http://schemas.microsoft.com/office/powerpoint/2010/main" val="146337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84B60-8A46-84FB-C503-F7312FEDB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39427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A61CAB-43BA-67CD-708F-D697F0009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A94118-DDDE-7947-F822-F3519C879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F5F1B4-8E30-E36F-86AD-FA8314B6F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99FE90-CC06-0C0F-4632-D30B268F7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0515600" cy="834328"/>
          </a:xfrm>
        </p:spPr>
        <p:txBody>
          <a:bodyPr/>
          <a:lstStyle/>
          <a:p>
            <a:r>
              <a:rPr lang="en-US" dirty="0"/>
              <a:t>Define “Electrical System”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89" y="1281113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 electrical system is any collection of circuit boards, electrical boxes, devices, </a:t>
            </a:r>
            <a:r>
              <a:rPr lang="en-US" sz="2400" dirty="0" err="1"/>
              <a:t>etc</a:t>
            </a:r>
            <a:r>
              <a:rPr lang="en-US" sz="2400" dirty="0"/>
              <a:t>, that connect to and interact with each other with wires or harnesses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Control compute system for plane, car, rocket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  <a:p>
            <a:pPr marL="742950" lvl="1" indent="-285750"/>
            <a:r>
              <a:rPr lang="en-US" sz="2000" dirty="0"/>
              <a:t>City power distribution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81CB5-BE7B-9229-48C5-50EE3C274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10162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*One </a:t>
                      </a:r>
                      <a:r>
                        <a:rPr lang="en-US" sz="1000" dirty="0" err="1"/>
                        <a:t>arg</a:t>
                      </a:r>
                      <a:r>
                        <a:rPr lang="en-US" sz="1000" dirty="0"/>
                        <a:t>, in parenthesis*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B0B38E-71FA-B79C-4D62-583E6E739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4A52-A690-A474-8CAD-5FD4E1569FB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content</a:t>
            </a:r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378BF5-11A9-5363-2360-B04F9ECFE8F7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MACROS</a:t>
            </a:r>
          </a:p>
        </p:txBody>
      </p:sp>
    </p:spTree>
    <p:extLst>
      <p:ext uri="{BB962C8B-B14F-4D97-AF65-F5344CB8AC3E}">
        <p14:creationId xmlns:p14="http://schemas.microsoft.com/office/powerpoint/2010/main" val="3820387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Make Outputs!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4AD47F4-0F9F-0CE0-6BDA-774E71876F71}"/>
              </a:ext>
            </a:extLst>
          </p:cNvPr>
          <p:cNvSpPr/>
          <p:nvPr/>
        </p:nvSpPr>
        <p:spPr>
          <a:xfrm>
            <a:off x="9271542" y="513569"/>
            <a:ext cx="2709333" cy="19441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graph on this page shows the relevant part of the file hierarchy of a harness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D4D96-D2A3-066E-6DD0-04E0EF0E7E0A}"/>
              </a:ext>
            </a:extLst>
          </p:cNvPr>
          <p:cNvSpPr/>
          <p:nvPr/>
        </p:nvSpPr>
        <p:spPr>
          <a:xfrm>
            <a:off x="9816490" y="1144952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directory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AF74-8006-5A2D-2D73-547A13828A64}"/>
              </a:ext>
            </a:extLst>
          </p:cNvPr>
          <p:cNvSpPr/>
          <p:nvPr/>
        </p:nvSpPr>
        <p:spPr>
          <a:xfrm>
            <a:off x="9815537" y="1429636"/>
            <a:ext cx="1591735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C9F54-CB07-DA05-F091-4EA640AB7158}"/>
              </a:ext>
            </a:extLst>
          </p:cNvPr>
          <p:cNvSpPr/>
          <p:nvPr/>
        </p:nvSpPr>
        <p:spPr>
          <a:xfrm>
            <a:off x="9815537" y="1743093"/>
            <a:ext cx="1591735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F749-6598-A9EB-FA92-B38CF8CC12E4}"/>
              </a:ext>
            </a:extLst>
          </p:cNvPr>
          <p:cNvSpPr/>
          <p:nvPr/>
        </p:nvSpPr>
        <p:spPr>
          <a:xfrm>
            <a:off x="9815044" y="2054471"/>
            <a:ext cx="1591735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F98A01-3F93-894D-0369-D8F6D37AC0C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FILE STRUCTURE</a:t>
            </a:r>
          </a:p>
        </p:txBody>
      </p:sp>
    </p:spTree>
    <p:extLst>
      <p:ext uri="{BB962C8B-B14F-4D97-AF65-F5344CB8AC3E}">
        <p14:creationId xmlns:p14="http://schemas.microsoft.com/office/powerpoint/2010/main" val="1454154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E971-AE0C-599E-CB8C-3E0F667F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F8BC-D991-FF39-C431-8254DDEC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Centralized file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4C90A-ED1C-53C4-1A25-74BE72F7485C}"/>
              </a:ext>
            </a:extLst>
          </p:cNvPr>
          <p:cNvSpPr txBox="1"/>
          <p:nvPr/>
        </p:nvSpPr>
        <p:spPr>
          <a:xfrm>
            <a:off x="312906" y="99708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contains functions that keep your files organized and easy to reference when they’re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and macros are all supposed to have a function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file_structure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that represents the file structure of the contents of that product on top of the current directory (rev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that contains a </a:t>
            </a:r>
            <a:r>
              <a:rPr lang="en-US" dirty="0" err="1"/>
              <a:t>dict</a:t>
            </a:r>
            <a:r>
              <a:rPr lang="en-US" dirty="0"/>
              <a:t> represents a directory, and each value that contains a string represents a file.</a:t>
            </a:r>
          </a:p>
        </p:txBody>
      </p:sp>
      <p:pic>
        <p:nvPicPr>
          <p:cNvPr id="10" name="Picture 9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466B0706-71B5-D011-D841-2BAB0264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74" y="3734174"/>
            <a:ext cx="7772400" cy="2913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E8792-64AD-808C-1528-26FA7C839A4B}"/>
              </a:ext>
            </a:extLst>
          </p:cNvPr>
          <p:cNvSpPr txBox="1"/>
          <p:nvPr/>
        </p:nvSpPr>
        <p:spPr>
          <a:xfrm>
            <a:off x="312906" y="3429000"/>
            <a:ext cx="370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 are used for files to be more human readable.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add </a:t>
            </a:r>
            <a:r>
              <a:rPr lang="en-US" dirty="0" err="1"/>
              <a:t>args</a:t>
            </a:r>
            <a:r>
              <a:rPr lang="en-US" dirty="0"/>
              <a:t> as needed to describe more complicated structures.</a:t>
            </a:r>
          </a:p>
        </p:txBody>
      </p:sp>
    </p:spTree>
    <p:extLst>
      <p:ext uri="{BB962C8B-B14F-4D97-AF65-F5344CB8AC3E}">
        <p14:creationId xmlns:p14="http://schemas.microsoft.com/office/powerpoint/2010/main" val="197746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54111-C748-0B90-58C1-BB3DE395F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4BEB-86D0-8E87-1BC8-CB46A881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1493138" cy="1134470"/>
          </a:xfrm>
        </p:spPr>
        <p:txBody>
          <a:bodyPr>
            <a:normAutofit/>
          </a:bodyPr>
          <a:lstStyle/>
          <a:p>
            <a:r>
              <a:rPr lang="en-US" dirty="0"/>
              <a:t>What problem is </a:t>
            </a:r>
            <a:r>
              <a:rPr lang="en-US" dirty="0" err="1"/>
              <a:t>Harnice</a:t>
            </a:r>
            <a:r>
              <a:rPr lang="en-US" dirty="0"/>
              <a:t> trying to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B793-2868-6874-959E-DFC306D6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51" y="1384966"/>
            <a:ext cx="11241177" cy="4963583"/>
          </a:xfrm>
        </p:spPr>
        <p:txBody>
          <a:bodyPr>
            <a:noAutofit/>
          </a:bodyPr>
          <a:lstStyle/>
          <a:p>
            <a:r>
              <a:rPr lang="en-US" sz="2400" dirty="0"/>
              <a:t>There should always be </a:t>
            </a:r>
            <a:r>
              <a:rPr lang="en-US" sz="2400" b="1" dirty="0"/>
              <a:t>one single source of truth </a:t>
            </a:r>
            <a:r>
              <a:rPr lang="en-US" sz="2400" dirty="0"/>
              <a:t>that describes the devices in your system and how they are connected. </a:t>
            </a:r>
            <a:r>
              <a:rPr lang="en-US" sz="2400" dirty="0" err="1"/>
              <a:t>Harnice</a:t>
            </a:r>
            <a:r>
              <a:rPr lang="en-US" sz="2400" dirty="0"/>
              <a:t> helps designers keep track of it. 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provides a landing pad for designers to be able to define design rules that can build, validate, simulate, or perform any other action on their system design in a clear, concise, human-readable, and machine-readable format.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helps designers produce any possible downstream data that can be derived from the system definition. Any system artifact will always be directly traceable back to the original source of truth. </a:t>
            </a:r>
          </a:p>
        </p:txBody>
      </p:sp>
    </p:spTree>
    <p:extLst>
      <p:ext uri="{BB962C8B-B14F-4D97-AF65-F5344CB8AC3E}">
        <p14:creationId xmlns:p14="http://schemas.microsoft.com/office/powerpoint/2010/main" val="140778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3E5B-B9BB-BF9A-D16E-99E1C4D9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C474-B7CD-7F16-8A2F-B1EC162F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query file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910A5-B8D1-9088-7853-DC0967E7C2E3}"/>
              </a:ext>
            </a:extLst>
          </p:cNvPr>
          <p:cNvSpPr txBox="1"/>
          <p:nvPr/>
        </p:nvSpPr>
        <p:spPr>
          <a:xfrm>
            <a:off x="348766" y="997086"/>
            <a:ext cx="1109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product is rendered, that product’s file structure is automatically loaded into </a:t>
            </a:r>
            <a:r>
              <a:rPr lang="en-US" dirty="0" err="1"/>
              <a:t>fileio</a:t>
            </a:r>
            <a:r>
              <a:rPr lang="en-US" dirty="0"/>
              <a:t>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files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directories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fileio.dirpath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dirname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reference files that might not be defined in your product’s file structure (you’re running a bespoke macro with some weird content), you can temporarily pass a </a:t>
            </a:r>
            <a:r>
              <a:rPr lang="en-US" dirty="0" err="1"/>
              <a:t>filepath</a:t>
            </a:r>
            <a:r>
              <a:rPr lang="en-US" dirty="0"/>
              <a:t> dictionary into the function: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key”,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structure_dict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={})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</a:t>
            </a:r>
            <a:r>
              <a:rPr lang="en-US" dirty="0" err="1"/>
              <a:t>fileio</a:t>
            </a:r>
            <a:r>
              <a:rPr lang="en-US" dirty="0"/>
              <a:t> functions can be called to regard different results depending on what </a:t>
            </a:r>
            <a:r>
              <a:rPr lang="en-US" dirty="0" err="1"/>
              <a:t>structure_dict</a:t>
            </a:r>
            <a:r>
              <a:rPr lang="en-US" dirty="0"/>
              <a:t> your current product, project, macro, </a:t>
            </a:r>
            <a:r>
              <a:rPr lang="en-US" dirty="0" err="1"/>
              <a:t>etc</a:t>
            </a:r>
            <a:r>
              <a:rPr lang="en-US" dirty="0"/>
              <a:t> has defined.</a:t>
            </a:r>
          </a:p>
        </p:txBody>
      </p:sp>
    </p:spTree>
    <p:extLst>
      <p:ext uri="{BB962C8B-B14F-4D97-AF65-F5344CB8AC3E}">
        <p14:creationId xmlns:p14="http://schemas.microsoft.com/office/powerpoint/2010/main" val="461644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EFB8-058C-AD4C-5202-854F1A0D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5" y="0"/>
            <a:ext cx="10515600" cy="811922"/>
          </a:xfrm>
        </p:spPr>
        <p:txBody>
          <a:bodyPr/>
          <a:lstStyle/>
          <a:p>
            <a:r>
              <a:rPr lang="en-US" dirty="0" err="1"/>
              <a:t>Fileio</a:t>
            </a:r>
            <a:r>
              <a:rPr lang="en-US" dirty="0"/>
              <a:t> python commands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4C010F5-549E-1441-F37D-D82C7198B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096419"/>
              </p:ext>
            </p:extLst>
          </p:nvPr>
        </p:nvGraphicFramePr>
        <p:xfrm>
          <a:off x="305791" y="603922"/>
          <a:ext cx="11214904" cy="618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891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4736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788024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3156625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fileio.set_file_structure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Set the default </a:t>
                      </a:r>
                      <a:r>
                        <a:rPr lang="en-US" sz="1000" dirty="0" err="1"/>
                        <a:t>fileio.path</a:t>
                      </a:r>
                      <a:r>
                        <a:rPr lang="en-US" sz="1000" dirty="0"/>
                        <a:t>() and </a:t>
                      </a:r>
                      <a:r>
                        <a:rPr lang="en-US" sz="1000" dirty="0" err="1"/>
                        <a:t>fileio.dirpath</a:t>
                      </a:r>
                      <a:r>
                        <a:rPr lang="en-US" sz="1000" dirty="0"/>
                        <a:t>() lookups. Call at the beginning of each product render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File structure 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You shouldn’t need this, use path() or </a:t>
                      </a:r>
                      <a:r>
                        <a:rPr lang="en-US" sz="1000" dirty="0" err="1"/>
                        <a:t>dirpath</a:t>
                      </a:r>
                      <a:r>
                        <a:rPr lang="en-US" sz="1000" dirty="0"/>
                        <a:t>() instead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fileio.rev_directory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rev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fileio.partnumber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Wanted format</a:t>
                      </a: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given a part number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"R" returns "R"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Part number, rev strings of the current product you’re working on in various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fileio.silentremove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 err="1"/>
                        <a:t>Filepath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Remove a file or a directory and all its contents if it exists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Filename key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file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 time a file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fileio.dirpath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Name of directory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folder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Any time a directory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fileio.verify_revision_structure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Ensures you’re working in a directory recognized as a “rev” directory (must be inside a “part” directory)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fileio.today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today’s date in a common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fileio.get_path_to_project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traceable_key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Looks up traceable key in a local git-ignored lookup table for the local path to a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Referencing projects that’s not the current project (ex. pulling harness data out of a system)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97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fileio.read_tsv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file, optional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(default \t for tab-separated-values)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data of a csv with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as a list of 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Standardize the way we’re reading TSV’s. TSV’s are preferred to CSV’s because they let you use commas in your data which is useful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17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fileio.newrev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Works with the CLI to make a new revision file in the part directory. Updates the names of all the content from old rev number to new rev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73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674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10F13-0877-3837-78B5-A7213C8BF3BF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out</a:t>
            </a:r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5448-430E-3077-EDE9-B55D3FD6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3D7-36B7-57C1-4A28-90BEA5A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9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Harnice</a:t>
            </a:r>
            <a:r>
              <a:rPr lang="en-US" dirty="0"/>
              <a:t> Code Repo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1BE2-8504-3723-2A7F-B4FAA23C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933"/>
            <a:ext cx="3124200" cy="501703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Harnice</a:t>
            </a:r>
            <a:endParaRPr lang="en-US" sz="2400" dirty="0"/>
          </a:p>
          <a:p>
            <a:pPr lvl="1">
              <a:lnSpc>
                <a:spcPct val="200000"/>
              </a:lnSpc>
            </a:pPr>
            <a:r>
              <a:rPr lang="en-US" dirty="0"/>
              <a:t>Lists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Products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Utils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cli.py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E27C4-2628-4588-E9C1-5F2E393D14EB}"/>
              </a:ext>
            </a:extLst>
          </p:cNvPr>
          <p:cNvSpPr/>
          <p:nvPr/>
        </p:nvSpPr>
        <p:spPr>
          <a:xfrm>
            <a:off x="7416801" y="908063"/>
            <a:ext cx="3596839" cy="1511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Functions that interact directly with project files (</a:t>
            </a:r>
            <a:r>
              <a:rPr lang="en-US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, csv, …)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Use for writing your own lower level scripts and macros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6842F-6714-B748-1BD6-4F7C6B4908BA}"/>
              </a:ext>
            </a:extLst>
          </p:cNvPr>
          <p:cNvSpPr/>
          <p:nvPr/>
        </p:nvSpPr>
        <p:spPr>
          <a:xfrm>
            <a:off x="7416803" y="2681006"/>
            <a:ext cx="3596839" cy="936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Mostly </a:t>
            </a:r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  <a:latin typeface="Andale Mono" panose="020B0509000000000004" pitchFamily="49" charset="0"/>
              </a:rPr>
              <a:t>&lt;product&gt;.render() </a:t>
            </a:r>
            <a:r>
              <a:rPr lang="en-US" dirty="0">
                <a:solidFill>
                  <a:schemeClr val="tx1"/>
                </a:solidFill>
              </a:rPr>
              <a:t>with some exceptions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5392F-91BC-3865-A9B8-2129B966AF81}"/>
              </a:ext>
            </a:extLst>
          </p:cNvPr>
          <p:cNvSpPr/>
          <p:nvPr/>
        </p:nvSpPr>
        <p:spPr>
          <a:xfrm>
            <a:off x="7416801" y="3879074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level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939D5-A7EA-A74C-8642-B700BA900455}"/>
              </a:ext>
            </a:extLst>
          </p:cNvPr>
          <p:cNvSpPr/>
          <p:nvPr/>
        </p:nvSpPr>
        <p:spPr>
          <a:xfrm>
            <a:off x="7416800" y="4671238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command line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979C-E359-5D1C-24AA-4AF90C2A8231}"/>
              </a:ext>
            </a:extLst>
          </p:cNvPr>
          <p:cNvSpPr/>
          <p:nvPr/>
        </p:nvSpPr>
        <p:spPr>
          <a:xfrm>
            <a:off x="7416800" y="5551487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file structure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88EF0-75AC-7939-8EDB-08FF5B7ADDA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19867" y="1663838"/>
            <a:ext cx="5096934" cy="75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D00B5A-82D7-5E9D-7BFC-10B5DC2F61E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9467" y="3149343"/>
            <a:ext cx="4487336" cy="101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BC2C7-9B87-D0BE-CCB3-BF55349A24C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319867" y="4086017"/>
            <a:ext cx="5096934" cy="1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B5B14A-3DF2-ACA9-D7C9-F5F21FDA33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802467" y="4811608"/>
            <a:ext cx="4614333" cy="176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BCC573-D28F-88BF-7A0C-B6B7AE4DF6C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52800" y="5603772"/>
            <a:ext cx="4064000" cy="264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39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7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58D434-6A6C-C47B-85F5-7A99418ADEF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899980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FD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5E9DC4-097F-52AD-F705-6CE1C281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07CD38-49F9-9B00-F3CA-91C82C9C298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81542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54" y="34394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Where does the </a:t>
            </a:r>
            <a:r>
              <a:rPr lang="en-US" dirty="0" err="1"/>
              <a:t>Harnice</a:t>
            </a:r>
            <a:r>
              <a:rPr lang="en-US" dirty="0"/>
              <a:t> scope end?</a:t>
            </a:r>
            <a:br>
              <a:rPr lang="en-US" dirty="0"/>
            </a:br>
            <a:r>
              <a:rPr lang="en-US" sz="1800" dirty="0"/>
              <a:t>*at this point*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06" y="1690688"/>
            <a:ext cx="11469188" cy="4823369"/>
          </a:xfrm>
        </p:spPr>
        <p:txBody>
          <a:bodyPr>
            <a:normAutofit/>
          </a:bodyPr>
          <a:lstStyle/>
          <a:p>
            <a:r>
              <a:rPr lang="en-US" dirty="0"/>
              <a:t>We’re not yet concerned about what’s going on inside your devices</a:t>
            </a:r>
          </a:p>
          <a:p>
            <a:pPr lvl="1"/>
            <a:r>
              <a:rPr lang="en-US" dirty="0"/>
              <a:t>Only how they interact with the outside world</a:t>
            </a:r>
          </a:p>
          <a:p>
            <a:r>
              <a:rPr lang="en-US" dirty="0"/>
              <a:t>Software configuration</a:t>
            </a:r>
          </a:p>
          <a:p>
            <a:pPr lvl="1"/>
            <a:r>
              <a:rPr lang="en-US" dirty="0"/>
              <a:t>Sure, you can write any rule you want into your </a:t>
            </a:r>
            <a:r>
              <a:rPr lang="en-US" dirty="0" err="1"/>
              <a:t>Harnice</a:t>
            </a:r>
            <a:r>
              <a:rPr lang="en-US" dirty="0"/>
              <a:t> system processor, but </a:t>
            </a:r>
            <a:r>
              <a:rPr lang="en-US" dirty="0" err="1"/>
              <a:t>Harnice</a:t>
            </a:r>
            <a:r>
              <a:rPr lang="en-US" dirty="0"/>
              <a:t> is intended to track hardware.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Don’t care about size, weight, fluid type, mounting, physical, thermal, environmental compliance, etc. </a:t>
            </a:r>
          </a:p>
          <a:p>
            <a:r>
              <a:rPr lang="en-US" dirty="0"/>
              <a:t>As-built configurations</a:t>
            </a:r>
          </a:p>
          <a:p>
            <a:pPr lvl="1"/>
            <a:r>
              <a:rPr lang="en-US" dirty="0"/>
              <a:t>We aren’t yet offering complete ERP/MES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C541E-403B-7F49-1F37-7C0B78BC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B52434-ADC7-D598-0FE9-9C0E13A5DA15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16494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C1137-EAB7-B9AE-EF48-C986CD376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71654A-25D5-5C10-9A3A-C94A2B93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DESIGN METHODOLOGY</a:t>
            </a:r>
          </a:p>
        </p:txBody>
      </p:sp>
    </p:spTree>
    <p:extLst>
      <p:ext uri="{BB962C8B-B14F-4D97-AF65-F5344CB8AC3E}">
        <p14:creationId xmlns:p14="http://schemas.microsoft.com/office/powerpoint/2010/main" val="252732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7F6A1D-3089-6E0A-B8F8-1E112C9F3D00}"/>
              </a:ext>
            </a:extLst>
          </p:cNvPr>
          <p:cNvSpPr/>
          <p:nvPr/>
        </p:nvSpPr>
        <p:spPr>
          <a:xfrm>
            <a:off x="323195" y="1534510"/>
            <a:ext cx="4183491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“Smart” Software Packages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1473"/>
            <a:ext cx="10515600" cy="955675"/>
          </a:xfrm>
        </p:spPr>
        <p:txBody>
          <a:bodyPr/>
          <a:lstStyle/>
          <a:p>
            <a:r>
              <a:rPr lang="en-US" dirty="0"/>
              <a:t>How are you designing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76" y="2311416"/>
            <a:ext cx="3603021" cy="2617936"/>
          </a:xfrm>
        </p:spPr>
        <p:txBody>
          <a:bodyPr>
            <a:normAutofit/>
          </a:bodyPr>
          <a:lstStyle/>
          <a:p>
            <a:r>
              <a:rPr lang="en-US" sz="2400" dirty="0"/>
              <a:t>Zuken, E-plan, Altium Harnessing, </a:t>
            </a:r>
          </a:p>
          <a:p>
            <a:r>
              <a:rPr lang="en-US" sz="2400" b="1" dirty="0"/>
              <a:t>SUPER</a:t>
            </a:r>
            <a:r>
              <a:rPr lang="en-US" sz="2400" dirty="0"/>
              <a:t> expensive</a:t>
            </a:r>
          </a:p>
          <a:p>
            <a:r>
              <a:rPr lang="en-US" sz="2400" dirty="0"/>
              <a:t>Training-intensive</a:t>
            </a:r>
          </a:p>
          <a:p>
            <a:r>
              <a:rPr lang="en-US" sz="2400" dirty="0"/>
              <a:t>Not user-friendly</a:t>
            </a:r>
          </a:p>
          <a:p>
            <a:r>
              <a:rPr lang="en-US" sz="2400" dirty="0"/>
              <a:t>Not customizable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A3A36F-2A64-A25E-6E50-A5874DFE67BC}"/>
              </a:ext>
            </a:extLst>
          </p:cNvPr>
          <p:cNvSpPr/>
          <p:nvPr/>
        </p:nvSpPr>
        <p:spPr>
          <a:xfrm>
            <a:off x="4833257" y="1534508"/>
            <a:ext cx="4415246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Manual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4911634" y="1855462"/>
            <a:ext cx="4010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Literal paper and pen hand drawings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Paint, </a:t>
            </a:r>
            <a:r>
              <a:rPr lang="en-US" sz="2400" dirty="0" err="1"/>
              <a:t>WireViz</a:t>
            </a:r>
            <a:r>
              <a:rPr lang="en-US" sz="2400" dirty="0"/>
              <a:t> make good-looking drawings but without metadata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Design rule checks impossible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Conflicting sources of truth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8FA5B-5B77-1AF3-0D20-5E6241A73BAE}"/>
              </a:ext>
            </a:extLst>
          </p:cNvPr>
          <p:cNvSpPr/>
          <p:nvPr/>
        </p:nvSpPr>
        <p:spPr>
          <a:xfrm>
            <a:off x="9653451" y="1534509"/>
            <a:ext cx="2333898" cy="48452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Harnice</a:t>
            </a:r>
            <a:r>
              <a:rPr lang="en-US" sz="3600" b="1" dirty="0">
                <a:solidFill>
                  <a:schemeClr val="bg1"/>
                </a:solidFill>
              </a:rPr>
              <a:t> solves all of this!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7" y="182245"/>
            <a:ext cx="11192691" cy="1168809"/>
          </a:xfrm>
        </p:spPr>
        <p:txBody>
          <a:bodyPr>
            <a:normAutofit/>
          </a:bodyPr>
          <a:lstStyle/>
          <a:p>
            <a:r>
              <a:rPr lang="en-US" dirty="0"/>
              <a:t>Let the machines work for </a:t>
            </a:r>
            <a:r>
              <a:rPr lang="en-US" b="1" dirty="0"/>
              <a:t>you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98" y="1351054"/>
            <a:ext cx="11545388" cy="53247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Without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</a:t>
            </a:r>
            <a:r>
              <a:rPr lang="en-US" b="1" dirty="0"/>
              <a:t>compile, read, sort through</a:t>
            </a:r>
            <a:r>
              <a:rPr lang="en-US" dirty="0"/>
              <a:t> information either from a design guide, from industry knowledge, or other sources…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…manually…</a:t>
            </a:r>
          </a:p>
          <a:p>
            <a:r>
              <a:rPr lang="en-US" dirty="0"/>
              <a:t>while documenting the </a:t>
            </a:r>
            <a:r>
              <a:rPr lang="en-US" b="1" dirty="0"/>
              <a:t>results</a:t>
            </a:r>
            <a:r>
              <a:rPr lang="en-US" dirty="0"/>
              <a:t> of their studies, until their design is complete. </a:t>
            </a:r>
          </a:p>
          <a:p>
            <a:r>
              <a:rPr lang="en-US" dirty="0">
                <a:solidFill>
                  <a:srgbClr val="FF0000"/>
                </a:solidFill>
              </a:rPr>
              <a:t>Bad</a:t>
            </a:r>
            <a:r>
              <a:rPr lang="en-US" dirty="0"/>
              <a:t> because there’s inherently less traceability to methodology, rampant broken links to sources of truth, results scale proportionally to design time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Instead, with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are encouraged to spend their time documenting their </a:t>
            </a:r>
            <a:r>
              <a:rPr lang="en-US" b="1" dirty="0"/>
              <a:t>design inputs </a:t>
            </a:r>
            <a:r>
              <a:rPr lang="en-US" dirty="0"/>
              <a:t>(standards, rules, trades, processes), in a machine-readable format.</a:t>
            </a:r>
          </a:p>
          <a:p>
            <a:r>
              <a:rPr lang="en-US" dirty="0">
                <a:solidFill>
                  <a:schemeClr val="accent6"/>
                </a:solidFill>
              </a:rPr>
              <a:t>So much better</a:t>
            </a:r>
            <a:r>
              <a:rPr lang="en-US" dirty="0"/>
              <a:t> because python does the boring work while the designers put their brains to use!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20662"/>
            <a:ext cx="10515600" cy="1325563"/>
          </a:xfrm>
        </p:spPr>
        <p:txBody>
          <a:bodyPr/>
          <a:lstStyle/>
          <a:p>
            <a:r>
              <a:rPr lang="en-US" dirty="0"/>
              <a:t>Minimum viable inputs…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3" y="1324156"/>
            <a:ext cx="10948851" cy="4946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will operate on just the following…</a:t>
            </a:r>
          </a:p>
          <a:p>
            <a:r>
              <a:rPr lang="en-US" sz="2400" dirty="0"/>
              <a:t>Devices are fully defined</a:t>
            </a:r>
          </a:p>
          <a:p>
            <a:pPr lvl="1"/>
            <a:r>
              <a:rPr lang="en-US" sz="2000" dirty="0"/>
              <a:t>Every signal, channel, connector is accounted for in every device</a:t>
            </a:r>
          </a:p>
          <a:p>
            <a:pPr lvl="1"/>
            <a:r>
              <a:rPr lang="en-US" sz="2000" dirty="0"/>
              <a:t>Sufficient device electrical behavior is defined</a:t>
            </a:r>
          </a:p>
          <a:p>
            <a:r>
              <a:rPr lang="en-US" sz="2400" dirty="0"/>
              <a:t>A block diagram is drawn by the designer</a:t>
            </a:r>
          </a:p>
          <a:p>
            <a:pPr lvl="1"/>
            <a:r>
              <a:rPr lang="en-US" sz="2000" dirty="0"/>
              <a:t>Each device is accounted for, and each harness connection is made linking connectors</a:t>
            </a:r>
          </a:p>
          <a:p>
            <a:r>
              <a:rPr lang="en-US" sz="2400" dirty="0"/>
              <a:t>Your rules are qualitatively expressed</a:t>
            </a:r>
          </a:p>
          <a:p>
            <a:pPr lvl="1"/>
            <a:r>
              <a:rPr lang="en-US" sz="2000" dirty="0"/>
              <a:t>Channel mapping preferences</a:t>
            </a:r>
          </a:p>
          <a:p>
            <a:pPr lvl="1"/>
            <a:r>
              <a:rPr lang="en-US" sz="2000" dirty="0"/>
              <a:t>Part selection tree</a:t>
            </a:r>
          </a:p>
          <a:p>
            <a:pPr lvl="1"/>
            <a:r>
              <a:rPr lang="en-US" sz="2000" dirty="0"/>
              <a:t>Length, size, count, device attribute requirements</a:t>
            </a:r>
          </a:p>
          <a:p>
            <a:pPr lvl="1"/>
            <a:r>
              <a:rPr lang="en-US" sz="2000" dirty="0"/>
              <a:t>Any other rule you could possibly ever need</a:t>
            </a:r>
          </a:p>
          <a:p>
            <a:r>
              <a:rPr lang="en-US" sz="2400" dirty="0"/>
              <a:t>Physical harness routing information can be imported or manually defined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10915</TotalTime>
  <Words>5248</Words>
  <Application>Microsoft Macintosh PowerPoint</Application>
  <PresentationFormat>Widescreen</PresentationFormat>
  <Paragraphs>733</Paragraphs>
  <Slides>57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BACKGROUND</vt:lpstr>
      <vt:lpstr>Define “Electrical System”</vt:lpstr>
      <vt:lpstr>What problem is Harnice trying to solve?</vt:lpstr>
      <vt:lpstr>Where does the Harnice scope end? *at this point*</vt:lpstr>
      <vt:lpstr>DESIGN METHODOLOGY</vt:lpstr>
      <vt:lpstr>How are you designing your system right now?</vt:lpstr>
      <vt:lpstr>Let the machines work for you.</vt:lpstr>
      <vt:lpstr>Minimum viable inputs…</vt:lpstr>
      <vt:lpstr>… regard unlimited outputs</vt:lpstr>
      <vt:lpstr>PowerPoint Presentation</vt:lpstr>
      <vt:lpstr>The Harnice workflow</vt:lpstr>
      <vt:lpstr>High-level overview</vt:lpstr>
      <vt:lpstr>The Approach</vt:lpstr>
      <vt:lpstr>Defining your Devices</vt:lpstr>
      <vt:lpstr>Defining your Block Diagram</vt:lpstr>
      <vt:lpstr>Rendering your System</vt:lpstr>
      <vt:lpstr>System Instances List</vt:lpstr>
      <vt:lpstr>Harness Feature Tree</vt:lpstr>
      <vt:lpstr>PowerPoint Presentation</vt:lpstr>
      <vt:lpstr>Harnice’s strict requirement on flexibility</vt:lpstr>
      <vt:lpstr>General Terminology</vt:lpstr>
      <vt:lpstr>Types of Products</vt:lpstr>
      <vt:lpstr>Types of Lists</vt:lpstr>
      <vt:lpstr>Signals Lists</vt:lpstr>
      <vt:lpstr>Signals List Feature Tree</vt:lpstr>
      <vt:lpstr>Rules about Signals Lists</vt:lpstr>
      <vt:lpstr>Signals List Fields</vt:lpstr>
      <vt:lpstr>KiCad Integration</vt:lpstr>
      <vt:lpstr>Signals List Lightweight Render</vt:lpstr>
      <vt:lpstr>Signals List Python Commands</vt:lpstr>
      <vt:lpstr>Channel Types</vt:lpstr>
      <vt:lpstr>PowerPoint Presentation</vt:lpstr>
      <vt:lpstr>Macros</vt:lpstr>
      <vt:lpstr>Build Macros</vt:lpstr>
      <vt:lpstr>How to Make Outputs!</vt:lpstr>
      <vt:lpstr>PDF Generator</vt:lpstr>
      <vt:lpstr>PowerPoint Presentation</vt:lpstr>
      <vt:lpstr>Centralized file structure</vt:lpstr>
      <vt:lpstr>How to query file structures</vt:lpstr>
      <vt:lpstr>Fileio python commands</vt:lpstr>
      <vt:lpstr>Data structure: “instances_list.tsv”</vt:lpstr>
      <vt:lpstr>Harness Instances List example</vt:lpstr>
      <vt:lpstr>Local Paths vs Traceable URLs</vt:lpstr>
      <vt:lpstr>Harnice Code Repo Structure</vt:lpstr>
      <vt:lpstr>Libraries</vt:lpstr>
      <vt:lpstr>PowerPoint Presentation</vt:lpstr>
      <vt:lpstr>Product version control</vt:lpstr>
      <vt:lpstr>PowerPoint Presentation</vt:lpstr>
      <vt:lpstr>Library flexibility</vt:lpstr>
      <vt:lpstr>PowerPoint Presentation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286</cp:revision>
  <dcterms:created xsi:type="dcterms:W3CDTF">2025-08-16T21:14:30Z</dcterms:created>
  <dcterms:modified xsi:type="dcterms:W3CDTF">2025-11-01T06:08:46Z</dcterms:modified>
</cp:coreProperties>
</file>